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3" r:id="rId10"/>
    <p:sldId id="264" r:id="rId11"/>
    <p:sldId id="266" r:id="rId12"/>
    <p:sldId id="269" r:id="rId13"/>
    <p:sldId id="267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userDrawn="1">
          <p15:clr>
            <a:srgbClr val="000000"/>
          </p15:clr>
        </p15:guide>
        <p15:guide id="2" pos="317" userDrawn="1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34FA"/>
    <a:srgbClr val="3769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8621" autoAdjust="0"/>
  </p:normalViewPr>
  <p:slideViewPr>
    <p:cSldViewPr snapToGrid="0">
      <p:cViewPr varScale="1">
        <p:scale>
          <a:sx n="149" d="100"/>
          <a:sy n="149" d="100"/>
        </p:scale>
        <p:origin x="-450" y="-90"/>
      </p:cViewPr>
      <p:guideLst>
        <p:guide orient="horz"/>
        <p:guide pos="3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 dirty="0"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676080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73" name="Google Shape;17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4" name="Google Shape;174;p7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ec90f563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201" name="Google Shape;201;gec90f563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2" name="Google Shape;202;gec90f563f4_0_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ec90f563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201" name="Google Shape;201;gec90f563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2" name="Google Shape;202;gec90f563f4_0_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96132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214" name="Google Shape;21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5" name="Google Shape;215;p1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13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93;p2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ee159b3ee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04" name="Google Shape;104;gee159b3ee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5" name="Google Shape;105;gee159b3eec_0_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ee159b3eec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13" name="Google Shape;113;gee159b3eec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14" name="Google Shape;114;gee159b3eec_0_5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ee159b3eec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28" name="Google Shape;128;gee159b3eec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29" name="Google Shape;129;gee159b3eec_0_36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37" name="Google Shape;13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4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46" name="Google Shape;14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47" name="Google Shape;147;p5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46" name="Google Shape;14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47" name="Google Shape;147;p5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196230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64" name="Google Shape;16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5" name="Google Shape;165;p6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 rot="5400000">
            <a:off x="2874962" y="-1217613"/>
            <a:ext cx="3394075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/>
          <p:nvPr/>
        </p:nvSpPr>
        <p:spPr>
          <a:xfrm>
            <a:off x="400050" y="2300287"/>
            <a:ext cx="8143875" cy="200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3600"/>
              <a:buFont typeface="Verdana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 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69F5"/>
              </a:buClr>
              <a:buSzPts val="2000"/>
              <a:buFont typeface="Verdana"/>
              <a:buNone/>
            </a:pPr>
            <a:r>
              <a:rPr lang="en-US" sz="3300" b="1">
                <a:solidFill>
                  <a:srgbClr val="3769F5"/>
                </a:solidFill>
                <a:latin typeface="Verdana"/>
                <a:ea typeface="Verdana"/>
                <a:cs typeface="Verdana"/>
                <a:sym typeface="Verdana"/>
              </a:rPr>
              <a:t>ЭЛЕКТРОННАЯ БИБЛИОТЕКА ДЛЯ СТУДЕНТА</a:t>
            </a:r>
            <a:endParaRPr sz="270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769F5"/>
              </a:buClr>
              <a:buSzPts val="2400"/>
              <a:buFont typeface="Verdana"/>
              <a:buNone/>
            </a:pPr>
            <a:r>
              <a:rPr lang="en-US" sz="2400" b="1" i="0" strike="noStrike" cap="none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e.lanbook.com</a:t>
            </a:r>
            <a:endParaRPr b="1">
              <a:solidFill>
                <a:srgbClr val="3769F3"/>
              </a:solidFill>
            </a:endParaRPr>
          </a:p>
        </p:txBody>
      </p:sp>
      <p:pic>
        <p:nvPicPr>
          <p:cNvPr id="89" name="Google Shape;89;p13" descr="Lan_logotype_rgb-01.pn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5275" y="258762"/>
            <a:ext cx="3297237" cy="208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1"/>
          <p:cNvSpPr txBox="1"/>
          <p:nvPr/>
        </p:nvSpPr>
        <p:spPr>
          <a:xfrm>
            <a:off x="468312" y="358775"/>
            <a:ext cx="74168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21"/>
          <p:cNvSpPr txBox="1"/>
          <p:nvPr/>
        </p:nvSpPr>
        <p:spPr>
          <a:xfrm>
            <a:off x="406400" y="319087"/>
            <a:ext cx="84678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ДОСТУП ИЗ ЛЮБОГО МЕСТА</a:t>
            </a:r>
            <a:endParaRPr>
              <a:solidFill>
                <a:srgbClr val="888888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И С ЛЮБОГО УСТРОЙСТВА</a:t>
            </a:r>
            <a:endParaRPr>
              <a:solidFill>
                <a:srgbClr val="888888"/>
              </a:solidFill>
            </a:endParaRPr>
          </a:p>
        </p:txBody>
      </p:sp>
      <p:sp>
        <p:nvSpPr>
          <p:cNvPr id="178" name="Google Shape;178;p21"/>
          <p:cNvSpPr txBox="1"/>
          <p:nvPr/>
        </p:nvSpPr>
        <p:spPr>
          <a:xfrm>
            <a:off x="415925" y="1398587"/>
            <a:ext cx="8396400" cy="23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Скачивайте приложение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на смартфон или планшет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и </a:t>
            </a:r>
            <a:r>
              <a:rPr lang="en-US" sz="1600" b="1" i="0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читайте</a:t>
            </a: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работайте</a:t>
            </a:r>
            <a:endParaRPr sz="16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в любом месте,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даже </a:t>
            </a:r>
            <a:r>
              <a:rPr lang="en-US" sz="1600" b="1" i="0" u="none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без интернета</a:t>
            </a: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Авторизуйтесь </a:t>
            </a:r>
            <a:r>
              <a:rPr lang="en-US" sz="1600" b="1" i="0" u="none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в приложении</a:t>
            </a:r>
            <a:endParaRPr b="1">
              <a:solidFill>
                <a:srgbClr val="3769F3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и продолжайте работу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с нужными вам изданиями.</a:t>
            </a:r>
            <a:endParaRPr/>
          </a:p>
        </p:txBody>
      </p:sp>
      <p:pic>
        <p:nvPicPr>
          <p:cNvPr id="179" name="Google Shape;179;p21" descr="Безымянный-2-01.pn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29225" y="-26987"/>
            <a:ext cx="3973511" cy="51704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3"/>
          <p:cNvSpPr txBox="1"/>
          <p:nvPr/>
        </p:nvSpPr>
        <p:spPr>
          <a:xfrm>
            <a:off x="468312" y="358775"/>
            <a:ext cx="7416900" cy="3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23"/>
          <p:cNvSpPr txBox="1"/>
          <p:nvPr/>
        </p:nvSpPr>
        <p:spPr>
          <a:xfrm>
            <a:off x="406400" y="319087"/>
            <a:ext cx="8467800" cy="20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ru-RU" sz="1600" b="1" dirty="0">
                <a:solidFill>
                  <a:srgbClr val="3769F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СТУДЕНТ ТРАТИТ МЕНЬШЕ </a:t>
            </a:r>
            <a:endParaRPr lang="ru-RU" sz="1600" dirty="0">
              <a:solidFill>
                <a:srgbClr val="3769F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600" b="1" dirty="0">
                <a:solidFill>
                  <a:srgbClr val="3769F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ВРЕМЕНИ НА ПОДГОТОВКУ К ЭКЗАМЕНАМ, </a:t>
            </a:r>
            <a:endParaRPr lang="en-US" sz="1600" b="1" dirty="0">
              <a:solidFill>
                <a:srgbClr val="3769F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600" b="1" dirty="0">
                <a:solidFill>
                  <a:srgbClr val="3769F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ЗАЧЕТАМ И НАПИСАНИЕ РЕФЕРАТОВ </a:t>
            </a:r>
            <a:endParaRPr lang="en-US" sz="1600" b="1" dirty="0">
              <a:solidFill>
                <a:srgbClr val="3769F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600" b="1" dirty="0">
                <a:solidFill>
                  <a:srgbClr val="3769F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 НАУЧНЫХ РАБОТ</a:t>
            </a:r>
            <a:endParaRPr lang="ru-RU" sz="1600" dirty="0">
              <a:solidFill>
                <a:srgbClr val="3769F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600" dirty="0">
                <a:solidFill>
                  <a:srgbClr val="3769F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ru-RU" sz="1600" dirty="0">
                <a:solidFill>
                  <a:srgbClr val="3769F3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sz="1600" dirty="0">
              <a:solidFill>
                <a:srgbClr val="3769F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 dirty="0">
                <a:solidFill>
                  <a:srgbClr val="3769F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/>
            </a:r>
            <a:br>
              <a:rPr lang="en-US" sz="1600" b="1" i="0" u="none" dirty="0">
                <a:solidFill>
                  <a:srgbClr val="3769F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</a:br>
            <a:endParaRPr sz="1600" dirty="0">
              <a:solidFill>
                <a:srgbClr val="3769F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06" name="Google Shape;206;p23"/>
          <p:cNvSpPr txBox="1"/>
          <p:nvPr/>
        </p:nvSpPr>
        <p:spPr>
          <a:xfrm>
            <a:off x="406400" y="1446625"/>
            <a:ext cx="5255400" cy="27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71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5"/>
              </a:buClr>
              <a:buSzPts val="1600"/>
              <a:buFont typeface="Verdana"/>
              <a:buNone/>
            </a:pPr>
            <a:r>
              <a:rPr lang="en-US" sz="1600" b="0" i="0" u="none" dirty="0" err="1">
                <a:solidFill>
                  <a:schemeClr val="lt1"/>
                </a:solidFill>
                <a:highlight>
                  <a:srgbClr val="3769F3"/>
                </a:highlight>
                <a:latin typeface="Verdana"/>
                <a:ea typeface="Verdana"/>
                <a:cs typeface="Verdana"/>
                <a:sym typeface="Verdana"/>
              </a:rPr>
              <a:t>Сервисы</a:t>
            </a:r>
            <a:r>
              <a:rPr lang="en-US" sz="1600" b="0" i="0" u="none" dirty="0">
                <a:solidFill>
                  <a:schemeClr val="lt1"/>
                </a:solidFill>
                <a:highlight>
                  <a:srgbClr val="3769F3"/>
                </a:highlight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600" b="0" i="0" u="none" dirty="0" err="1">
                <a:solidFill>
                  <a:schemeClr val="lt1"/>
                </a:solidFill>
                <a:highlight>
                  <a:srgbClr val="3769F3"/>
                </a:highlight>
                <a:latin typeface="Verdana"/>
                <a:ea typeface="Verdana"/>
                <a:cs typeface="Verdana"/>
                <a:sym typeface="Verdana"/>
              </a:rPr>
              <a:t>читалки</a:t>
            </a:r>
            <a:r>
              <a:rPr lang="en-US" sz="1600" b="0" i="0" u="none" dirty="0">
                <a:solidFill>
                  <a:schemeClr val="lt1"/>
                </a:solidFill>
                <a:highlight>
                  <a:srgbClr val="3769F3"/>
                </a:highlight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600" b="0" i="0" u="none" dirty="0" err="1">
                <a:solidFill>
                  <a:schemeClr val="lt1"/>
                </a:solidFill>
                <a:highlight>
                  <a:srgbClr val="3769F3"/>
                </a:highlight>
                <a:latin typeface="Verdana"/>
                <a:ea typeface="Verdana"/>
                <a:cs typeface="Verdana"/>
                <a:sym typeface="Verdana"/>
              </a:rPr>
              <a:t>помогут</a:t>
            </a:r>
            <a:r>
              <a:rPr lang="en-US" sz="1600" b="0" i="0" u="none" dirty="0">
                <a:solidFill>
                  <a:schemeClr val="lt1"/>
                </a:solidFill>
                <a:highlight>
                  <a:srgbClr val="3769F3"/>
                </a:highlight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600" b="0" i="0" u="none" dirty="0" err="1">
                <a:solidFill>
                  <a:schemeClr val="lt1"/>
                </a:solidFill>
                <a:highlight>
                  <a:srgbClr val="3769F3"/>
                </a:highlight>
                <a:latin typeface="Verdana"/>
                <a:ea typeface="Verdana"/>
                <a:cs typeface="Verdana"/>
                <a:sym typeface="Verdana"/>
              </a:rPr>
              <a:t>оформить</a:t>
            </a:r>
            <a:r>
              <a:rPr lang="en-US" sz="1600" b="0" i="0" u="none" dirty="0">
                <a:solidFill>
                  <a:schemeClr val="lt1"/>
                </a:solidFill>
                <a:highlight>
                  <a:srgbClr val="3769F3"/>
                </a:highlight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600" b="0" i="0" u="none" dirty="0" err="1">
                <a:solidFill>
                  <a:schemeClr val="lt1"/>
                </a:solidFill>
                <a:highlight>
                  <a:srgbClr val="3769F3"/>
                </a:highlight>
                <a:latin typeface="Verdana"/>
                <a:ea typeface="Verdana"/>
                <a:cs typeface="Verdana"/>
                <a:sym typeface="Verdana"/>
              </a:rPr>
              <a:t>домашнюю</a:t>
            </a:r>
            <a:r>
              <a:rPr lang="en-US" sz="1600" b="0" i="0" u="none" dirty="0">
                <a:solidFill>
                  <a:schemeClr val="lt1"/>
                </a:solidFill>
                <a:highlight>
                  <a:srgbClr val="3769F3"/>
                </a:highlight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1600" b="0" i="0" u="none" dirty="0" err="1">
                <a:solidFill>
                  <a:schemeClr val="lt1"/>
                </a:solidFill>
                <a:highlight>
                  <a:srgbClr val="3769F3"/>
                </a:highlight>
                <a:latin typeface="Verdana"/>
                <a:ea typeface="Verdana"/>
                <a:cs typeface="Verdana"/>
                <a:sym typeface="Verdana"/>
              </a:rPr>
              <a:t>научную</a:t>
            </a:r>
            <a:r>
              <a:rPr lang="en-US" sz="1600" b="0" i="0" u="none" dirty="0">
                <a:solidFill>
                  <a:schemeClr val="lt1"/>
                </a:solidFill>
                <a:highlight>
                  <a:srgbClr val="3769F3"/>
                </a:highlight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1600" b="0" i="0" u="none" dirty="0" err="1">
                <a:solidFill>
                  <a:schemeClr val="lt1"/>
                </a:solidFill>
                <a:highlight>
                  <a:srgbClr val="3769F3"/>
                </a:highlight>
                <a:latin typeface="Verdana"/>
                <a:ea typeface="Verdana"/>
                <a:cs typeface="Verdana"/>
                <a:sym typeface="Verdana"/>
              </a:rPr>
              <a:t>курсовую</a:t>
            </a:r>
            <a:r>
              <a:rPr lang="en-US" sz="1600" b="0" i="0" u="none" dirty="0">
                <a:solidFill>
                  <a:schemeClr val="lt1"/>
                </a:solidFill>
                <a:highlight>
                  <a:srgbClr val="3769F3"/>
                </a:highlight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600" b="0" i="0" u="none" dirty="0" err="1">
                <a:solidFill>
                  <a:schemeClr val="lt1"/>
                </a:solidFill>
                <a:highlight>
                  <a:srgbClr val="3769F3"/>
                </a:highlight>
                <a:latin typeface="Verdana"/>
                <a:ea typeface="Verdana"/>
                <a:cs typeface="Verdana"/>
                <a:sym typeface="Verdana"/>
              </a:rPr>
              <a:t>работу</a:t>
            </a:r>
            <a:endParaRPr dirty="0">
              <a:solidFill>
                <a:schemeClr val="lt1"/>
              </a:solidFill>
              <a:highlight>
                <a:srgbClr val="3769F3"/>
              </a:highlight>
            </a:endParaRPr>
          </a:p>
          <a:p>
            <a:pPr marL="571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5"/>
              </a:buClr>
              <a:buSzPts val="1600"/>
              <a:buFont typeface="Verdana"/>
              <a:buNone/>
            </a:pPr>
            <a:r>
              <a:rPr lang="en-US" sz="1600" b="0" i="0" u="none" dirty="0" err="1">
                <a:solidFill>
                  <a:schemeClr val="lt1"/>
                </a:solidFill>
                <a:highlight>
                  <a:srgbClr val="3769F3"/>
                </a:highlight>
                <a:latin typeface="Verdana"/>
                <a:ea typeface="Verdana"/>
                <a:cs typeface="Verdana"/>
                <a:sym typeface="Verdana"/>
              </a:rPr>
              <a:t>быстро</a:t>
            </a:r>
            <a:r>
              <a:rPr lang="en-US" sz="1600" b="0" i="0" u="none" dirty="0">
                <a:solidFill>
                  <a:schemeClr val="lt1"/>
                </a:solidFill>
                <a:highlight>
                  <a:srgbClr val="3769F3"/>
                </a:highlight>
                <a:latin typeface="Verdana"/>
                <a:ea typeface="Verdana"/>
                <a:cs typeface="Verdana"/>
                <a:sym typeface="Verdana"/>
              </a:rPr>
              <a:t> и в </a:t>
            </a:r>
            <a:r>
              <a:rPr lang="en-US" sz="1600" b="0" i="0" u="none" dirty="0" err="1">
                <a:solidFill>
                  <a:schemeClr val="lt1"/>
                </a:solidFill>
                <a:highlight>
                  <a:srgbClr val="3769F3"/>
                </a:highlight>
                <a:latin typeface="Verdana"/>
                <a:ea typeface="Verdana"/>
                <a:cs typeface="Verdana"/>
                <a:sym typeface="Verdana"/>
              </a:rPr>
              <a:t>соответствии</a:t>
            </a:r>
            <a:r>
              <a:rPr lang="en-US" sz="1600" b="0" i="0" u="none" dirty="0">
                <a:solidFill>
                  <a:schemeClr val="lt1"/>
                </a:solidFill>
                <a:highlight>
                  <a:srgbClr val="3769F3"/>
                </a:highlight>
                <a:latin typeface="Verdana"/>
                <a:ea typeface="Verdana"/>
                <a:cs typeface="Verdana"/>
                <a:sym typeface="Verdana"/>
              </a:rPr>
              <a:t> с </a:t>
            </a:r>
            <a:r>
              <a:rPr lang="en-US" sz="1600" b="0" i="0" u="none" dirty="0" err="1">
                <a:solidFill>
                  <a:schemeClr val="lt1"/>
                </a:solidFill>
                <a:highlight>
                  <a:srgbClr val="3769F3"/>
                </a:highlight>
                <a:latin typeface="Verdana"/>
                <a:ea typeface="Verdana"/>
                <a:cs typeface="Verdana"/>
                <a:sym typeface="Verdana"/>
              </a:rPr>
              <a:t>требованиями</a:t>
            </a:r>
            <a:r>
              <a:rPr lang="en-US" sz="1600" b="0" i="0" u="none" dirty="0">
                <a:solidFill>
                  <a:schemeClr val="lt1"/>
                </a:solidFill>
                <a:highlight>
                  <a:srgbClr val="3769F3"/>
                </a:highlight>
                <a:latin typeface="Verdana"/>
                <a:ea typeface="Verdana"/>
                <a:cs typeface="Verdana"/>
                <a:sym typeface="Verdana"/>
              </a:rPr>
              <a:t>.</a:t>
            </a:r>
            <a:endParaRPr dirty="0">
              <a:solidFill>
                <a:schemeClr val="lt1"/>
              </a:solidFill>
              <a:highlight>
                <a:srgbClr val="3769F3"/>
              </a:highlight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1" i="0" u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dirty="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dirty="0">
              <a:solidFill>
                <a:schemeClr val="dk1"/>
              </a:solidFill>
            </a:endParaRPr>
          </a:p>
          <a:p>
            <a:pPr marL="2857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dirty="0" err="1">
                <a:solidFill>
                  <a:schemeClr val="dk1"/>
                </a:solidFill>
              </a:rPr>
              <a:t>Закладки</a:t>
            </a:r>
            <a:r>
              <a:rPr lang="en-US" sz="1600" dirty="0">
                <a:solidFill>
                  <a:schemeClr val="dk1"/>
                </a:solidFill>
              </a:rPr>
              <a:t> к </a:t>
            </a:r>
            <a:r>
              <a:rPr lang="en-US" sz="1600" dirty="0" err="1">
                <a:solidFill>
                  <a:schemeClr val="dk1"/>
                </a:solidFill>
              </a:rPr>
              <a:t>страницам</a:t>
            </a:r>
            <a:r>
              <a:rPr lang="en-US" sz="1600" dirty="0">
                <a:solidFill>
                  <a:schemeClr val="dk1"/>
                </a:solidFill>
              </a:rPr>
              <a:t/>
            </a:r>
            <a:br>
              <a:rPr lang="en-US" sz="1600" dirty="0">
                <a:solidFill>
                  <a:schemeClr val="dk1"/>
                </a:solidFill>
              </a:rPr>
            </a:br>
            <a:r>
              <a:rPr lang="en-US" sz="1600" dirty="0">
                <a:solidFill>
                  <a:schemeClr val="dk1"/>
                </a:solidFill>
              </a:rPr>
              <a:t> </a:t>
            </a:r>
            <a:br>
              <a:rPr lang="en-US" sz="1600" dirty="0">
                <a:solidFill>
                  <a:schemeClr val="dk1"/>
                </a:solidFill>
              </a:rPr>
            </a:br>
            <a:r>
              <a:rPr lang="ru-RU" sz="1600" dirty="0">
                <a:solidFill>
                  <a:schemeClr val="dk1"/>
                </a:solidFill>
              </a:rPr>
              <a:t>Скопировать библиографическую запись</a:t>
            </a:r>
            <a:r>
              <a:rPr lang="en-US" sz="1600" dirty="0">
                <a:solidFill>
                  <a:schemeClr val="dk1"/>
                </a:solidFill>
              </a:rPr>
              <a:t/>
            </a:r>
            <a:br>
              <a:rPr lang="en-US" sz="1600" dirty="0">
                <a:solidFill>
                  <a:schemeClr val="dk1"/>
                </a:solidFill>
              </a:rPr>
            </a:br>
            <a:endParaRPr sz="1600" dirty="0">
              <a:solidFill>
                <a:schemeClr val="dk1"/>
              </a:solidFill>
            </a:endParaRPr>
          </a:p>
          <a:p>
            <a:pPr marL="2857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dirty="0" err="1">
                <a:solidFill>
                  <a:schemeClr val="dk1"/>
                </a:solidFill>
              </a:rPr>
              <a:t>Цитирование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со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ссылкой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на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источник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по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ГОСТу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endParaRPr sz="12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07" name="Google Shape;207;p23" descr="www-01.jp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53100" y="0"/>
            <a:ext cx="33909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3"/>
          <p:cNvSpPr/>
          <p:nvPr/>
        </p:nvSpPr>
        <p:spPr>
          <a:xfrm>
            <a:off x="523875" y="2987413"/>
            <a:ext cx="137100" cy="137100"/>
          </a:xfrm>
          <a:prstGeom prst="flowChartConnector">
            <a:avLst/>
          </a:prstGeom>
          <a:solidFill>
            <a:srgbClr val="3769F3"/>
          </a:solidFill>
          <a:ln w="9525" cap="flat" cmpd="sng">
            <a:solidFill>
              <a:srgbClr val="3769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23"/>
          <p:cNvSpPr/>
          <p:nvPr/>
        </p:nvSpPr>
        <p:spPr>
          <a:xfrm>
            <a:off x="523875" y="3467438"/>
            <a:ext cx="137100" cy="137100"/>
          </a:xfrm>
          <a:prstGeom prst="flowChartConnector">
            <a:avLst/>
          </a:prstGeom>
          <a:solidFill>
            <a:srgbClr val="3769F3"/>
          </a:solidFill>
          <a:ln w="9525" cap="flat" cmpd="sng">
            <a:solidFill>
              <a:srgbClr val="3769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23"/>
          <p:cNvSpPr/>
          <p:nvPr/>
        </p:nvSpPr>
        <p:spPr>
          <a:xfrm>
            <a:off x="523875" y="3947463"/>
            <a:ext cx="137100" cy="137100"/>
          </a:xfrm>
          <a:prstGeom prst="flowChartConnector">
            <a:avLst/>
          </a:prstGeom>
          <a:solidFill>
            <a:srgbClr val="3769F3"/>
          </a:solidFill>
          <a:ln w="9525" cap="flat" cmpd="sng">
            <a:solidFill>
              <a:srgbClr val="3769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1" name="Google Shape;211;p23" descr="dd1-01.jpg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07075" y="0"/>
            <a:ext cx="33909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3"/>
          <p:cNvSpPr txBox="1"/>
          <p:nvPr/>
        </p:nvSpPr>
        <p:spPr>
          <a:xfrm>
            <a:off x="468312" y="358775"/>
            <a:ext cx="7416900" cy="3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23"/>
          <p:cNvSpPr txBox="1"/>
          <p:nvPr/>
        </p:nvSpPr>
        <p:spPr>
          <a:xfrm>
            <a:off x="406400" y="319087"/>
            <a:ext cx="4523110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ru-RU" sz="1600" b="1" dirty="0">
                <a:solidFill>
                  <a:srgbClr val="7734F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СТУДЕНТ ТРАТИТ МЕНЬШЕ </a:t>
            </a:r>
            <a:endParaRPr lang="ru-RU" sz="1600" dirty="0">
              <a:solidFill>
                <a:srgbClr val="7734FA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600" b="1" dirty="0">
                <a:solidFill>
                  <a:srgbClr val="7734F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ВРЕМЕНИ НА ПОДГОТОВКУ </a:t>
            </a:r>
          </a:p>
          <a:p>
            <a:r>
              <a:rPr lang="ru-RU" sz="1600" b="1" dirty="0">
                <a:solidFill>
                  <a:srgbClr val="7734F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 ЭКЗАМЕНАМ, ЗАЧЕТАМ И НАПИСАНИЕ РЕФЕРАТОВ </a:t>
            </a:r>
            <a:endParaRPr lang="en-US" sz="1600" b="1" dirty="0">
              <a:solidFill>
                <a:srgbClr val="7734FA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600" b="1" dirty="0">
                <a:solidFill>
                  <a:srgbClr val="7734F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 НАУЧНЫХ РАБОТ</a:t>
            </a:r>
            <a:endParaRPr lang="ru-RU" sz="1600" dirty="0">
              <a:solidFill>
                <a:srgbClr val="7734FA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600" dirty="0">
                <a:solidFill>
                  <a:srgbClr val="3769F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ru-RU" sz="1600" dirty="0">
                <a:solidFill>
                  <a:srgbClr val="3769F3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sz="1600" dirty="0">
              <a:solidFill>
                <a:srgbClr val="3769F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 dirty="0">
                <a:solidFill>
                  <a:srgbClr val="3769F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/>
            </a:r>
            <a:br>
              <a:rPr lang="en-US" sz="1600" b="1" i="0" u="none" dirty="0">
                <a:solidFill>
                  <a:srgbClr val="3769F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</a:br>
            <a:endParaRPr sz="1600" dirty="0">
              <a:solidFill>
                <a:srgbClr val="3769F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Google Shape;206;p23"/>
          <p:cNvSpPr txBox="1"/>
          <p:nvPr/>
        </p:nvSpPr>
        <p:spPr>
          <a:xfrm>
            <a:off x="406400" y="2413963"/>
            <a:ext cx="4323694" cy="1846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ru-RU" dirty="0"/>
              <a:t>Более 3500 тестов для самопроверки при подготовке к сессии и для самостоятельной оценки уровня своих знаний. </a:t>
            </a:r>
            <a:endParaRPr lang="ru-RU" sz="1600" dirty="0"/>
          </a:p>
          <a:p>
            <a:r>
              <a:rPr lang="ru-RU" sz="1600" dirty="0"/>
              <a:t/>
            </a:r>
            <a:br>
              <a:rPr lang="ru-RU" sz="1600" dirty="0"/>
            </a:br>
            <a:r>
              <a:rPr lang="ru-RU" dirty="0"/>
              <a:t>Результаты пройденных тестов остаются известными только студенту.</a:t>
            </a:r>
            <a:endParaRPr lang="ru-RU" sz="1600" dirty="0"/>
          </a:p>
          <a:p>
            <a:r>
              <a:rPr lang="ru-RU" sz="1600" dirty="0"/>
              <a:t/>
            </a:r>
            <a:br>
              <a:rPr lang="ru-RU" sz="1600" dirty="0"/>
            </a:br>
            <a:endParaRPr sz="12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" name="Google Shape;152;p19"/>
          <p:cNvSpPr txBox="1"/>
          <p:nvPr/>
        </p:nvSpPr>
        <p:spPr>
          <a:xfrm>
            <a:off x="4929510" y="0"/>
            <a:ext cx="4384277" cy="514350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510" y="145645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479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4"/>
          <p:cNvSpPr txBox="1"/>
          <p:nvPr/>
        </p:nvSpPr>
        <p:spPr>
          <a:xfrm>
            <a:off x="468312" y="358775"/>
            <a:ext cx="74168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24"/>
          <p:cNvSpPr txBox="1"/>
          <p:nvPr/>
        </p:nvSpPr>
        <p:spPr>
          <a:xfrm>
            <a:off x="2336800" y="1006475"/>
            <a:ext cx="8467800" cy="18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5"/>
              </a:buClr>
              <a:buSzPts val="2400"/>
              <a:buFont typeface="Verdana"/>
              <a:buNone/>
            </a:pPr>
            <a:r>
              <a:rPr lang="en-US" sz="2400" b="0" i="0" u="none">
                <a:solidFill>
                  <a:srgbClr val="3769F5"/>
                </a:solidFill>
                <a:latin typeface="Verdana"/>
                <a:ea typeface="Verdana"/>
                <a:cs typeface="Verdana"/>
                <a:sym typeface="Verdana"/>
              </a:rPr>
              <a:t>РЕГИСТРИРУЙТЕСЬ,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5"/>
              </a:buClr>
              <a:buSzPts val="2400"/>
              <a:buFont typeface="Verdana"/>
              <a:buNone/>
            </a:pPr>
            <a:r>
              <a:rPr lang="en-US" sz="2400" i="0" u="none">
                <a:solidFill>
                  <a:srgbClr val="3769F5"/>
                </a:solidFill>
                <a:latin typeface="Verdana"/>
                <a:ea typeface="Verdana"/>
                <a:cs typeface="Verdana"/>
                <a:sym typeface="Verdana"/>
              </a:rPr>
              <a:t>ПОЗНАВАЙТЕ И РАЗВИВАЙТЕСЬ</a:t>
            </a:r>
            <a:r>
              <a:rPr lang="en-US" sz="2400" b="0" i="0" u="none">
                <a:solidFill>
                  <a:srgbClr val="3769F5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769F5"/>
              </a:buClr>
              <a:buSzPts val="2400"/>
              <a:buFont typeface="Verdana"/>
              <a:buNone/>
            </a:pPr>
            <a:r>
              <a:rPr lang="en-US" sz="2400" b="0" i="0" u="none">
                <a:solidFill>
                  <a:srgbClr val="3769F5"/>
                </a:solidFill>
                <a:latin typeface="Verdana"/>
                <a:ea typeface="Verdana"/>
                <a:cs typeface="Verdana"/>
                <a:sym typeface="Verdana"/>
              </a:rPr>
              <a:t>В ОБРАЗОВАТЕЛЬНОЙ СРЕДЕ НА </a:t>
            </a:r>
            <a:r>
              <a:rPr lang="en-US" sz="3200" b="1" i="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rPr>
              <a:t>E.LANBOOK.COM</a:t>
            </a:r>
            <a:endParaRPr>
              <a:solidFill>
                <a:srgbClr val="898989"/>
              </a:solidFill>
            </a:endParaRPr>
          </a:p>
        </p:txBody>
      </p:sp>
      <p:sp>
        <p:nvSpPr>
          <p:cNvPr id="219" name="Google Shape;219;p24"/>
          <p:cNvSpPr txBox="1"/>
          <p:nvPr/>
        </p:nvSpPr>
        <p:spPr>
          <a:xfrm>
            <a:off x="-741362" y="4081462"/>
            <a:ext cx="83979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 b="0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rPr>
              <a:t>Хотите еще раз посмотреть презентацию?</a:t>
            </a:r>
            <a:endParaRPr>
              <a:solidFill>
                <a:srgbClr val="898989"/>
              </a:solidFill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 b="0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rPr>
              <a:t>Заберите е</a:t>
            </a:r>
            <a:r>
              <a:rPr lang="en-US" sz="16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rPr>
              <a:t>е</a:t>
            </a:r>
            <a:r>
              <a:rPr lang="en-US" sz="1600" b="0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rPr>
              <a:t> себе!</a:t>
            </a:r>
            <a:endParaRPr>
              <a:solidFill>
                <a:srgbClr val="898989"/>
              </a:solidFill>
            </a:endParaRPr>
          </a:p>
        </p:txBody>
      </p:sp>
      <p:pic>
        <p:nvPicPr>
          <p:cNvPr id="220" name="Google Shape;220;p24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550" y="1063113"/>
            <a:ext cx="1651226" cy="1651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4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325" y="3948350"/>
            <a:ext cx="851200" cy="85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/>
          <p:nvPr/>
        </p:nvSpPr>
        <p:spPr>
          <a:xfrm>
            <a:off x="468312" y="358775"/>
            <a:ext cx="74168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4"/>
          <p:cNvSpPr txBox="1"/>
          <p:nvPr/>
        </p:nvSpPr>
        <p:spPr>
          <a:xfrm>
            <a:off x="406400" y="319087"/>
            <a:ext cx="8467725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СТУДЕНТ ПОЛУЧАЕТ БЫСТРЫЙ,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БЕСПЛАТНЫЙ И КРУГЛОСУТОЧНЫЙ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ДОСТУП К УЧЕБНОЙ ЛИТЕРАТУРЕ</a:t>
            </a:r>
            <a:endParaRPr/>
          </a:p>
        </p:txBody>
      </p:sp>
      <p:sp>
        <p:nvSpPr>
          <p:cNvPr id="97" name="Google Shape;97;p14"/>
          <p:cNvSpPr txBox="1"/>
          <p:nvPr/>
        </p:nvSpPr>
        <p:spPr>
          <a:xfrm>
            <a:off x="425450" y="1331912"/>
            <a:ext cx="8396400" cy="3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Электронная библиотека Лань </a:t>
            </a:r>
            <a:r>
              <a:rPr lang="en-US" sz="1050">
                <a:solidFill>
                  <a:srgbClr val="4D5156"/>
                </a:solidFill>
                <a:latin typeface="Verdana"/>
                <a:ea typeface="Verdana"/>
                <a:cs typeface="Verdana"/>
                <a:sym typeface="Verdana"/>
              </a:rPr>
              <a:t>—</a:t>
            </a:r>
            <a:r>
              <a:rPr lang="en-US"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это: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lt1"/>
              </a:solidFill>
              <a:highlight>
                <a:srgbClr val="3769F3"/>
              </a:highlight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r>
              <a:rPr lang="en-US"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Современный IT-сервис с возможностью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r>
              <a:rPr lang="en-US"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авторизации через соцсети,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r>
              <a:rPr lang="en-US"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чтобы не запоминать пароль. 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385D8A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r>
              <a:rPr lang="en-US"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Всё необходимое для вас купила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r>
              <a:rPr lang="en-US"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учебная организация. 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85D8A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r>
              <a:rPr lang="en-US"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Занимайтесь и читайте независимо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r>
              <a:rPr lang="en-US"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от графика работы библиотеки вашего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r>
              <a:rPr lang="en-US"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учебного заведения.</a:t>
            </a:r>
            <a:r>
              <a:rPr lang="en-US" sz="1400" b="1" i="0" u="none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 </a:t>
            </a:r>
            <a:endParaRPr/>
          </a:p>
        </p:txBody>
      </p:sp>
      <p:pic>
        <p:nvPicPr>
          <p:cNvPr id="98" name="Google Shape;98;p14" descr="pexels-andrwqea-piacquadio-3786686.jp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83300" y="0"/>
            <a:ext cx="316071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4"/>
          <p:cNvSpPr/>
          <p:nvPr/>
        </p:nvSpPr>
        <p:spPr>
          <a:xfrm>
            <a:off x="514350" y="1827175"/>
            <a:ext cx="1984800" cy="213000"/>
          </a:xfrm>
          <a:prstGeom prst="roundRect">
            <a:avLst>
              <a:gd name="adj" fmla="val 16667"/>
            </a:avLst>
          </a:prstGeom>
          <a:solidFill>
            <a:srgbClr val="3769F3"/>
          </a:solidFill>
          <a:ln w="9525" cap="flat" cmpd="sng">
            <a:solidFill>
              <a:srgbClr val="3769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Быстрый доступ</a:t>
            </a:r>
            <a:endParaRPr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0" name="Google Shape;100;p14"/>
          <p:cNvSpPr/>
          <p:nvPr/>
        </p:nvSpPr>
        <p:spPr>
          <a:xfrm>
            <a:off x="514350" y="2862175"/>
            <a:ext cx="4229700" cy="213000"/>
          </a:xfrm>
          <a:prstGeom prst="roundRect">
            <a:avLst>
              <a:gd name="adj" fmla="val 16667"/>
            </a:avLst>
          </a:prstGeom>
          <a:solidFill>
            <a:srgbClr val="3769F3"/>
          </a:solidFill>
          <a:ln w="9525" cap="flat" cmpd="sng">
            <a:solidFill>
              <a:srgbClr val="3769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chemeClr val="lt1"/>
                </a:solidFill>
                <a:highlight>
                  <a:srgbClr val="3769F3"/>
                </a:highlight>
                <a:latin typeface="Verdana"/>
                <a:ea typeface="Verdana"/>
                <a:cs typeface="Verdana"/>
                <a:sym typeface="Verdana"/>
              </a:rPr>
              <a:t>Бесплатная литература для студентов</a:t>
            </a:r>
            <a:endParaRPr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1" name="Google Shape;101;p14"/>
          <p:cNvSpPr/>
          <p:nvPr/>
        </p:nvSpPr>
        <p:spPr>
          <a:xfrm>
            <a:off x="514350" y="3678225"/>
            <a:ext cx="2689200" cy="213000"/>
          </a:xfrm>
          <a:prstGeom prst="roundRect">
            <a:avLst>
              <a:gd name="adj" fmla="val 16667"/>
            </a:avLst>
          </a:prstGeom>
          <a:solidFill>
            <a:srgbClr val="3769F3"/>
          </a:solidFill>
          <a:ln w="9525" cap="flat" cmpd="sng">
            <a:solidFill>
              <a:srgbClr val="3769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>
                <a:solidFill>
                  <a:schemeClr val="lt1"/>
                </a:solidFill>
                <a:highlight>
                  <a:srgbClr val="3769F3"/>
                </a:highlight>
                <a:latin typeface="Verdana"/>
                <a:ea typeface="Verdana"/>
                <a:cs typeface="Verdana"/>
                <a:sym typeface="Verdana"/>
              </a:rPr>
              <a:t>Круглосуточный доступ</a:t>
            </a:r>
            <a:endParaRPr sz="1300"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5"/>
          <p:cNvSpPr txBox="1"/>
          <p:nvPr/>
        </p:nvSpPr>
        <p:spPr>
          <a:xfrm>
            <a:off x="468312" y="358775"/>
            <a:ext cx="7416900" cy="3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5"/>
          <p:cNvSpPr txBox="1"/>
          <p:nvPr/>
        </p:nvSpPr>
        <p:spPr>
          <a:xfrm>
            <a:off x="406400" y="319075"/>
            <a:ext cx="46038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ШИРОКИЙ ВЫБОР КАЧЕСТВЕННЫХ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И АКТУАЛЬНЫХ ИЗДАНИЙ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ПО НУЖНЫМ ДИСЦИПЛИНАМ</a:t>
            </a:r>
            <a:endParaRPr/>
          </a:p>
        </p:txBody>
      </p:sp>
      <p:sp>
        <p:nvSpPr>
          <p:cNvPr id="109" name="Google Shape;109;p15"/>
          <p:cNvSpPr txBox="1"/>
          <p:nvPr/>
        </p:nvSpPr>
        <p:spPr>
          <a:xfrm>
            <a:off x="406400" y="1614700"/>
            <a:ext cx="4542000" cy="28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Источники</a:t>
            </a:r>
            <a:r>
              <a:rPr lang="en-US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знаний</a:t>
            </a:r>
            <a:r>
              <a:rPr lang="en-US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для</a:t>
            </a:r>
            <a:r>
              <a:rPr lang="en-US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развития</a:t>
            </a:r>
            <a:r>
              <a:rPr lang="en-US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и </a:t>
            </a:r>
            <a:r>
              <a:rPr lang="en-US" sz="16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познания</a:t>
            </a:r>
            <a:r>
              <a:rPr lang="en-US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от</a:t>
            </a:r>
            <a:r>
              <a:rPr lang="en-US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авторов</a:t>
            </a:r>
            <a:r>
              <a:rPr lang="en-US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и </a:t>
            </a:r>
            <a:r>
              <a:rPr lang="en-US" sz="16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экспертов</a:t>
            </a:r>
            <a:r>
              <a:rPr lang="en-US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научного</a:t>
            </a:r>
            <a:r>
              <a:rPr lang="en-US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и </a:t>
            </a:r>
            <a:r>
              <a:rPr lang="en-US" sz="16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профессионального</a:t>
            </a:r>
            <a:r>
              <a:rPr lang="en-US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сообщества</a:t>
            </a:r>
            <a:r>
              <a:rPr lang="en-US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  <a:endParaRPr sz="16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endParaRPr sz="16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Учебная</a:t>
            </a:r>
            <a:r>
              <a:rPr lang="en-US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литература</a:t>
            </a:r>
            <a:r>
              <a:rPr lang="en-US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от</a:t>
            </a:r>
            <a:r>
              <a:rPr lang="en-US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ведущих</a:t>
            </a:r>
            <a:r>
              <a:rPr lang="en-US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издательств</a:t>
            </a:r>
            <a:r>
              <a:rPr lang="en-US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sz="16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endParaRPr sz="16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Поиск</a:t>
            </a:r>
            <a:r>
              <a:rPr lang="en-US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научной</a:t>
            </a:r>
            <a:r>
              <a:rPr lang="en-US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и </a:t>
            </a:r>
            <a:r>
              <a:rPr lang="en-US" sz="16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учебной</a:t>
            </a:r>
            <a:r>
              <a:rPr lang="en-US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информации</a:t>
            </a:r>
            <a:r>
              <a:rPr lang="en-US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начинается</a:t>
            </a:r>
            <a:r>
              <a:rPr lang="en-US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в </a:t>
            </a:r>
            <a:r>
              <a:rPr lang="en-US" sz="16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библиотеке</a:t>
            </a:r>
            <a:r>
              <a:rPr lang="en-US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sz="16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10" name="Google Shape;110;p15" descr="07_lasstte.pn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57900" y="0"/>
            <a:ext cx="308610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/>
          <p:nvPr/>
        </p:nvSpPr>
        <p:spPr>
          <a:xfrm>
            <a:off x="468312" y="358775"/>
            <a:ext cx="7416900" cy="3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6"/>
          <p:cNvSpPr txBox="1"/>
          <p:nvPr/>
        </p:nvSpPr>
        <p:spPr>
          <a:xfrm>
            <a:off x="406400" y="319075"/>
            <a:ext cx="46038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rPr>
              <a:t>ШИРОКИЙ ВЫБОР КАЧЕСТВЕННЫХ</a:t>
            </a:r>
            <a:endParaRPr>
              <a:solidFill>
                <a:srgbClr val="89898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rPr>
              <a:t>И АКТУАЛЬНЫХ ИЗДАНИЙ</a:t>
            </a:r>
            <a:endParaRPr>
              <a:solidFill>
                <a:srgbClr val="89898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rPr>
              <a:t>ПО НУЖНЫМ ДИСЦИПЛИНАМ</a:t>
            </a:r>
            <a:endParaRPr sz="1600" b="1">
              <a:solidFill>
                <a:srgbClr val="89898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8" name="Google Shape;118;p16"/>
          <p:cNvSpPr txBox="1"/>
          <p:nvPr/>
        </p:nvSpPr>
        <p:spPr>
          <a:xfrm>
            <a:off x="697050" y="1706150"/>
            <a:ext cx="4022400" cy="20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Учебники </a:t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Учебные пособия</a:t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Учебно-методические пособия</a:t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Монографии </a:t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Курсы лекций </a:t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Научные журналы со статьями </a:t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ведущих научных школ </a:t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9" name="Google Shape;119;p16"/>
          <p:cNvSpPr/>
          <p:nvPr/>
        </p:nvSpPr>
        <p:spPr>
          <a:xfrm>
            <a:off x="514350" y="1829050"/>
            <a:ext cx="137100" cy="130500"/>
          </a:xfrm>
          <a:prstGeom prst="ellipse">
            <a:avLst/>
          </a:prstGeom>
          <a:solidFill>
            <a:srgbClr val="3769F3"/>
          </a:solidFill>
          <a:ln w="9525" cap="flat" cmpd="sng">
            <a:solidFill>
              <a:srgbClr val="3769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6"/>
          <p:cNvSpPr/>
          <p:nvPr/>
        </p:nvSpPr>
        <p:spPr>
          <a:xfrm>
            <a:off x="514350" y="2102172"/>
            <a:ext cx="137100" cy="130500"/>
          </a:xfrm>
          <a:prstGeom prst="ellipse">
            <a:avLst/>
          </a:prstGeom>
          <a:solidFill>
            <a:srgbClr val="3769F3"/>
          </a:solidFill>
          <a:ln w="9525" cap="flat" cmpd="sng">
            <a:solidFill>
              <a:srgbClr val="3769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6"/>
          <p:cNvSpPr/>
          <p:nvPr/>
        </p:nvSpPr>
        <p:spPr>
          <a:xfrm>
            <a:off x="514350" y="2375281"/>
            <a:ext cx="137100" cy="130500"/>
          </a:xfrm>
          <a:prstGeom prst="ellipse">
            <a:avLst/>
          </a:prstGeom>
          <a:solidFill>
            <a:srgbClr val="3769F3"/>
          </a:solidFill>
          <a:ln w="9525" cap="flat" cmpd="sng">
            <a:solidFill>
              <a:srgbClr val="3769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6"/>
          <p:cNvSpPr/>
          <p:nvPr/>
        </p:nvSpPr>
        <p:spPr>
          <a:xfrm>
            <a:off x="514350" y="2638528"/>
            <a:ext cx="137100" cy="130500"/>
          </a:xfrm>
          <a:prstGeom prst="ellipse">
            <a:avLst/>
          </a:prstGeom>
          <a:solidFill>
            <a:srgbClr val="3769F3"/>
          </a:solidFill>
          <a:ln w="9525" cap="flat" cmpd="sng">
            <a:solidFill>
              <a:srgbClr val="3769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6"/>
          <p:cNvSpPr/>
          <p:nvPr/>
        </p:nvSpPr>
        <p:spPr>
          <a:xfrm>
            <a:off x="514350" y="2921537"/>
            <a:ext cx="137100" cy="130500"/>
          </a:xfrm>
          <a:prstGeom prst="ellipse">
            <a:avLst/>
          </a:prstGeom>
          <a:solidFill>
            <a:srgbClr val="3769F3"/>
          </a:solidFill>
          <a:ln w="9525" cap="flat" cmpd="sng">
            <a:solidFill>
              <a:srgbClr val="3769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6"/>
          <p:cNvSpPr/>
          <p:nvPr/>
        </p:nvSpPr>
        <p:spPr>
          <a:xfrm>
            <a:off x="514350" y="3218996"/>
            <a:ext cx="137100" cy="130500"/>
          </a:xfrm>
          <a:prstGeom prst="ellipse">
            <a:avLst/>
          </a:prstGeom>
          <a:solidFill>
            <a:srgbClr val="3769F3"/>
          </a:solidFill>
          <a:ln w="9525" cap="flat" cmpd="sng">
            <a:solidFill>
              <a:srgbClr val="3769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5" name="Google Shape;125;p16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4399" y="0"/>
            <a:ext cx="3349598" cy="5111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7"/>
          <p:cNvSpPr txBox="1"/>
          <p:nvPr/>
        </p:nvSpPr>
        <p:spPr>
          <a:xfrm>
            <a:off x="468312" y="358775"/>
            <a:ext cx="7416900" cy="3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17"/>
          <p:cNvSpPr txBox="1"/>
          <p:nvPr/>
        </p:nvSpPr>
        <p:spPr>
          <a:xfrm>
            <a:off x="406400" y="319075"/>
            <a:ext cx="46038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rPr>
              <a:t>ШИРОКИЙ ВЫБОР КАЧЕСТВЕННЫХ</a:t>
            </a:r>
            <a:endParaRPr>
              <a:solidFill>
                <a:srgbClr val="898989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rPr>
              <a:t>И АКТУАЛЬНЫХ ИЗДАНИЙ</a:t>
            </a:r>
            <a:endParaRPr>
              <a:solidFill>
                <a:srgbClr val="898989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rPr>
              <a:t>ПО НУЖНЫМ ДИСЦИПЛИНАМ</a:t>
            </a:r>
            <a:endParaRPr>
              <a:solidFill>
                <a:srgbClr val="898989"/>
              </a:solidFill>
            </a:endParaRPr>
          </a:p>
        </p:txBody>
      </p:sp>
      <p:sp>
        <p:nvSpPr>
          <p:cNvPr id="133" name="Google Shape;133;p17"/>
          <p:cNvSpPr txBox="1"/>
          <p:nvPr/>
        </p:nvSpPr>
        <p:spPr>
          <a:xfrm>
            <a:off x="406400" y="1716025"/>
            <a:ext cx="7565700" cy="32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Математика</a:t>
            </a:r>
            <a:r>
              <a:rPr lang="en-US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>
                <a:solidFill>
                  <a:schemeClr val="lt1"/>
                </a:solidFill>
                <a:highlight>
                  <a:srgbClr val="385D8A"/>
                </a:highlight>
                <a:latin typeface="Verdana"/>
                <a:ea typeface="Verdana"/>
                <a:cs typeface="Verdana"/>
                <a:sym typeface="Verdana"/>
              </a:rPr>
              <a:t>Физика</a:t>
            </a:r>
            <a:r>
              <a:rPr lang="en-US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Теоретическая механика</a:t>
            </a:r>
            <a:r>
              <a:rPr lang="en-US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>
                <a:solidFill>
                  <a:schemeClr val="lt1"/>
                </a:solidFill>
                <a:highlight>
                  <a:srgbClr val="3769F5"/>
                </a:highlight>
                <a:latin typeface="Verdana"/>
                <a:ea typeface="Verdana"/>
                <a:cs typeface="Verdana"/>
                <a:sym typeface="Verdana"/>
              </a:rPr>
              <a:t>Инженерно-технические науки</a:t>
            </a:r>
            <a:endParaRPr>
              <a:solidFill>
                <a:schemeClr val="lt1"/>
              </a:solidFill>
              <a:highlight>
                <a:srgbClr val="3769F5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Ветеринария и сельское хозяйство</a:t>
            </a:r>
            <a:r>
              <a:rPr lang="en-US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Лесное хозяйство и лесоинженерное дело</a:t>
            </a:r>
            <a:endParaRPr>
              <a:solidFill>
                <a:srgbClr val="3769F3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highlight>
                  <a:srgbClr val="3769F5"/>
                </a:highlight>
                <a:latin typeface="Verdana"/>
                <a:ea typeface="Verdana"/>
                <a:cs typeface="Verdana"/>
                <a:sym typeface="Verdana"/>
              </a:rPr>
              <a:t>Экономика и менеджмент</a:t>
            </a:r>
            <a:r>
              <a:rPr lang="en-US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Информатика</a:t>
            </a:r>
            <a:r>
              <a:rPr lang="en-US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Образовательная робототехника</a:t>
            </a:r>
            <a:endParaRPr>
              <a:solidFill>
                <a:srgbClr val="3769F3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Технологии легкой промышленности</a:t>
            </a:r>
            <a:r>
              <a:rPr lang="en-US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Языкознание и литературоведение</a:t>
            </a:r>
            <a:endParaRPr>
              <a:solidFill>
                <a:srgbClr val="3769F3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Русский как иностранный</a:t>
            </a:r>
            <a:r>
              <a:rPr lang="en-US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>
                <a:solidFill>
                  <a:schemeClr val="lt1"/>
                </a:solidFill>
                <a:highlight>
                  <a:schemeClr val="dk2"/>
                </a:highlight>
                <a:latin typeface="Verdana"/>
                <a:ea typeface="Verdana"/>
                <a:cs typeface="Verdana"/>
                <a:sym typeface="Verdana"/>
              </a:rPr>
              <a:t>Право. Юридические науки</a:t>
            </a:r>
            <a:r>
              <a:rPr lang="en-US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Балет. Танец.</a:t>
            </a:r>
            <a:endParaRPr>
              <a:solidFill>
                <a:srgbClr val="3769F3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Хореография</a:t>
            </a:r>
            <a:r>
              <a:rPr lang="en-US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Музыка и театр</a:t>
            </a:r>
            <a:r>
              <a:rPr lang="en-US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Психология. Педагогика</a:t>
            </a:r>
            <a:r>
              <a:rPr lang="en-US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Нанотехнологии</a:t>
            </a:r>
            <a:r>
              <a:rPr lang="en-US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Химия</a:t>
            </a:r>
            <a:r>
              <a:rPr lang="en-US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Социально-гуманитарные науки</a:t>
            </a:r>
            <a:r>
              <a:rPr lang="en-US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>
                <a:solidFill>
                  <a:schemeClr val="lt1"/>
                </a:solidFill>
                <a:highlight>
                  <a:srgbClr val="3769F3"/>
                </a:highlight>
                <a:latin typeface="Verdana"/>
                <a:ea typeface="Verdana"/>
                <a:cs typeface="Verdana"/>
                <a:sym typeface="Verdana"/>
              </a:rPr>
              <a:t>Технологии пищевых производств</a:t>
            </a:r>
            <a:endParaRPr>
              <a:solidFill>
                <a:schemeClr val="lt1"/>
              </a:solidFill>
              <a:highlight>
                <a:srgbClr val="3769F3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Физкультура и Спорт</a:t>
            </a:r>
            <a:r>
              <a:rPr lang="en-US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>
                <a:solidFill>
                  <a:schemeClr val="lt1"/>
                </a:solidFill>
                <a:highlight>
                  <a:schemeClr val="dk2"/>
                </a:highlight>
                <a:latin typeface="Verdana"/>
                <a:ea typeface="Verdana"/>
                <a:cs typeface="Verdana"/>
                <a:sym typeface="Verdana"/>
              </a:rPr>
              <a:t>Медицина</a:t>
            </a:r>
            <a:r>
              <a:rPr lang="en-US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Биология</a:t>
            </a:r>
            <a:r>
              <a:rPr lang="en-US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Художественная литература</a:t>
            </a:r>
            <a:endParaRPr>
              <a:solidFill>
                <a:srgbClr val="3769F3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География</a:t>
            </a:r>
            <a:r>
              <a:rPr lang="en-US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Искусствоведение</a:t>
            </a:r>
            <a:r>
              <a:rPr lang="en-US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Библиотечно-информационная деятельность</a:t>
            </a:r>
            <a:endParaRPr>
              <a:solidFill>
                <a:srgbClr val="3769F3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Сервис и туризм</a:t>
            </a:r>
            <a:r>
              <a:rPr lang="en-US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>
                <a:solidFill>
                  <a:schemeClr val="lt1"/>
                </a:solidFill>
                <a:highlight>
                  <a:srgbClr val="3769F3"/>
                </a:highlight>
                <a:latin typeface="Verdana"/>
                <a:ea typeface="Verdana"/>
                <a:cs typeface="Verdana"/>
                <a:sym typeface="Verdana"/>
              </a:rPr>
              <a:t>Деловая литература</a:t>
            </a:r>
            <a:r>
              <a:rPr lang="en-US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Экология</a:t>
            </a:r>
            <a:r>
              <a:rPr lang="en-US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Журналистика и медиабизнес</a:t>
            </a:r>
            <a:endParaRPr sz="1600">
              <a:solidFill>
                <a:srgbClr val="3769F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4" name="Google Shape;134;p17"/>
          <p:cNvSpPr/>
          <p:nvPr/>
        </p:nvSpPr>
        <p:spPr>
          <a:xfrm>
            <a:off x="523549" y="1314700"/>
            <a:ext cx="3999023" cy="236700"/>
          </a:xfrm>
          <a:prstGeom prst="roundRect">
            <a:avLst>
              <a:gd name="adj" fmla="val 16667"/>
            </a:avLst>
          </a:prstGeom>
          <a:solidFill>
            <a:srgbClr val="3769F3"/>
          </a:solidFill>
          <a:ln w="9525" cap="flat" cmpd="sng">
            <a:solidFill>
              <a:srgbClr val="3769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По десяткам областей знаний</a:t>
            </a:r>
            <a:endParaRPr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8"/>
          <p:cNvSpPr txBox="1"/>
          <p:nvPr/>
        </p:nvSpPr>
        <p:spPr>
          <a:xfrm>
            <a:off x="468312" y="358775"/>
            <a:ext cx="74168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18"/>
          <p:cNvSpPr txBox="1"/>
          <p:nvPr/>
        </p:nvSpPr>
        <p:spPr>
          <a:xfrm>
            <a:off x="406400" y="319087"/>
            <a:ext cx="84678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rPr>
              <a:t>ШИРОКИЙ ВЫБОР КАЧЕСТВЕННЫХ</a:t>
            </a:r>
            <a:endParaRPr>
              <a:solidFill>
                <a:srgbClr val="898989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rPr>
              <a:t>И АКТУАЛЬНЫХ ИЗДАНИЙ</a:t>
            </a:r>
            <a:endParaRPr>
              <a:solidFill>
                <a:srgbClr val="898989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rPr>
              <a:t>ПО НУЖНЫМ ДИСЦИПЛИНАМ</a:t>
            </a:r>
            <a:endParaRPr>
              <a:solidFill>
                <a:srgbClr val="898989"/>
              </a:solidFill>
            </a:endParaRPr>
          </a:p>
        </p:txBody>
      </p:sp>
      <p:sp>
        <p:nvSpPr>
          <p:cNvPr id="142" name="Google Shape;142;p18"/>
          <p:cNvSpPr txBox="1"/>
          <p:nvPr/>
        </p:nvSpPr>
        <p:spPr>
          <a:xfrm>
            <a:off x="406400" y="2033100"/>
            <a:ext cx="83964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Поиск нужного издания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в поисковой строке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(по ключевому слову, по автору,</a:t>
            </a:r>
            <a:r>
              <a:rPr lang="en-US"/>
              <a:t> </a:t>
            </a: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по названию)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или по каталогу</a:t>
            </a:r>
            <a:r>
              <a:rPr lang="en-US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r>
              <a:rPr lang="en-US"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 </a:t>
            </a:r>
            <a:endParaRPr/>
          </a:p>
        </p:txBody>
      </p:sp>
      <p:pic>
        <p:nvPicPr>
          <p:cNvPr id="143" name="Google Shape;143;p18" descr="Беwrз имени-1.jp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61062" y="0"/>
            <a:ext cx="318293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9"/>
          <p:cNvSpPr txBox="1"/>
          <p:nvPr/>
        </p:nvSpPr>
        <p:spPr>
          <a:xfrm>
            <a:off x="468312" y="358775"/>
            <a:ext cx="74168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19"/>
          <p:cNvSpPr txBox="1"/>
          <p:nvPr/>
        </p:nvSpPr>
        <p:spPr>
          <a:xfrm>
            <a:off x="406400" y="319087"/>
            <a:ext cx="84678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ШИРОКИЙ ВЫБОР КАЧЕСТВЕННЫХ</a:t>
            </a:r>
            <a:endParaRPr>
              <a:solidFill>
                <a:srgbClr val="888888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И АКТУАЛЬНЫХ ИЗДАНИЙ</a:t>
            </a:r>
            <a:endParaRPr>
              <a:solidFill>
                <a:srgbClr val="888888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ПО НУЖНЫМ ДИСЦИПЛИНАМ</a:t>
            </a:r>
            <a:endParaRPr>
              <a:solidFill>
                <a:srgbClr val="888888"/>
              </a:solidFill>
            </a:endParaRPr>
          </a:p>
        </p:txBody>
      </p:sp>
      <p:sp>
        <p:nvSpPr>
          <p:cNvPr id="151" name="Google Shape;151;p19"/>
          <p:cNvSpPr txBox="1"/>
          <p:nvPr/>
        </p:nvSpPr>
        <p:spPr>
          <a:xfrm>
            <a:off x="406400" y="2156250"/>
            <a:ext cx="50172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Доступн</a:t>
            </a:r>
            <a:r>
              <a:rPr lang="en-US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ые книги и разделы каталога </a:t>
            </a: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выделен</a:t>
            </a:r>
            <a:r>
              <a:rPr lang="en-US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ы</a:t>
            </a: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600" b="1" i="0" u="none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синим</a:t>
            </a: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цветом</a:t>
            </a:r>
            <a:r>
              <a:rPr lang="en-US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br>
              <a:rPr lang="en-US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н</a:t>
            </a: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едоступные — </a:t>
            </a:r>
            <a:r>
              <a:rPr lang="en-US" sz="1600" b="1" i="0" u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серым</a:t>
            </a: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цветом</a:t>
            </a:r>
            <a:r>
              <a:rPr lang="en-US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  <a:endParaRPr/>
          </a:p>
        </p:txBody>
      </p:sp>
      <p:sp>
        <p:nvSpPr>
          <p:cNvPr id="152" name="Google Shape;152;p19"/>
          <p:cNvSpPr txBox="1"/>
          <p:nvPr/>
        </p:nvSpPr>
        <p:spPr>
          <a:xfrm>
            <a:off x="5856287" y="0"/>
            <a:ext cx="3457500" cy="514350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" name="Google Shape;153;p19" descr="bookmawerwerrk-button-01.pn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01063" y="415364"/>
            <a:ext cx="884500" cy="885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9" descr="booerwerkmark-button-01.png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71100" y="1851100"/>
            <a:ext cx="944425" cy="944425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9"/>
          <p:cNvSpPr/>
          <p:nvPr/>
        </p:nvSpPr>
        <p:spPr>
          <a:xfrm>
            <a:off x="6949900" y="3185150"/>
            <a:ext cx="50700" cy="135000"/>
          </a:xfrm>
          <a:prstGeom prst="chevron">
            <a:avLst>
              <a:gd name="adj" fmla="val 50000"/>
            </a:avLst>
          </a:prstGeom>
          <a:solidFill>
            <a:srgbClr val="888888"/>
          </a:solidFill>
          <a:ln w="9525" cap="flat" cmpd="sng">
            <a:solidFill>
              <a:srgbClr val="8888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9"/>
          <p:cNvSpPr txBox="1"/>
          <p:nvPr/>
        </p:nvSpPr>
        <p:spPr>
          <a:xfrm>
            <a:off x="7000600" y="3027575"/>
            <a:ext cx="1449300" cy="163920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Математика </a:t>
            </a:r>
            <a:endParaRPr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769F3"/>
                </a:solidFill>
                <a:latin typeface="Calibri"/>
                <a:ea typeface="Calibri"/>
                <a:cs typeface="Calibri"/>
                <a:sym typeface="Calibri"/>
              </a:rPr>
              <a:t>Физика</a:t>
            </a:r>
            <a:endParaRPr>
              <a:solidFill>
                <a:srgbClr val="3769F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Информатика</a:t>
            </a:r>
            <a:endParaRPr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769F3"/>
                </a:solidFill>
                <a:latin typeface="Calibri"/>
                <a:ea typeface="Calibri"/>
                <a:cs typeface="Calibri"/>
                <a:sym typeface="Calibri"/>
              </a:rPr>
              <a:t>Юриспруденция</a:t>
            </a:r>
            <a:endParaRPr>
              <a:solidFill>
                <a:srgbClr val="3769F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Педагогика</a:t>
            </a:r>
            <a:endParaRPr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Инженерия</a:t>
            </a:r>
            <a:endParaRPr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9"/>
          <p:cNvSpPr/>
          <p:nvPr/>
        </p:nvSpPr>
        <p:spPr>
          <a:xfrm>
            <a:off x="6949900" y="3426775"/>
            <a:ext cx="50700" cy="135000"/>
          </a:xfrm>
          <a:prstGeom prst="chevron">
            <a:avLst>
              <a:gd name="adj" fmla="val 50000"/>
            </a:avLst>
          </a:prstGeom>
          <a:solidFill>
            <a:srgbClr val="3769F3"/>
          </a:solidFill>
          <a:ln w="9525" cap="flat" cmpd="sng">
            <a:solidFill>
              <a:srgbClr val="3769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9"/>
          <p:cNvSpPr/>
          <p:nvPr/>
        </p:nvSpPr>
        <p:spPr>
          <a:xfrm>
            <a:off x="6949900" y="3668400"/>
            <a:ext cx="50700" cy="135000"/>
          </a:xfrm>
          <a:prstGeom prst="chevron">
            <a:avLst>
              <a:gd name="adj" fmla="val 50000"/>
            </a:avLst>
          </a:prstGeom>
          <a:solidFill>
            <a:srgbClr val="888888"/>
          </a:solidFill>
          <a:ln w="9525" cap="flat" cmpd="sng">
            <a:solidFill>
              <a:srgbClr val="8888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9"/>
          <p:cNvSpPr/>
          <p:nvPr/>
        </p:nvSpPr>
        <p:spPr>
          <a:xfrm>
            <a:off x="6949900" y="3910025"/>
            <a:ext cx="50700" cy="135000"/>
          </a:xfrm>
          <a:prstGeom prst="chevron">
            <a:avLst>
              <a:gd name="adj" fmla="val 50000"/>
            </a:avLst>
          </a:prstGeom>
          <a:solidFill>
            <a:srgbClr val="3769F3"/>
          </a:solidFill>
          <a:ln w="9525" cap="flat" cmpd="sng">
            <a:solidFill>
              <a:srgbClr val="3769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9"/>
          <p:cNvSpPr/>
          <p:nvPr/>
        </p:nvSpPr>
        <p:spPr>
          <a:xfrm>
            <a:off x="6949900" y="4151650"/>
            <a:ext cx="50700" cy="135000"/>
          </a:xfrm>
          <a:prstGeom prst="chevron">
            <a:avLst>
              <a:gd name="adj" fmla="val 50000"/>
            </a:avLst>
          </a:prstGeom>
          <a:solidFill>
            <a:srgbClr val="888888"/>
          </a:solidFill>
          <a:ln w="9525" cap="flat" cmpd="sng">
            <a:solidFill>
              <a:srgbClr val="8888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9"/>
          <p:cNvSpPr/>
          <p:nvPr/>
        </p:nvSpPr>
        <p:spPr>
          <a:xfrm>
            <a:off x="6949900" y="4393275"/>
            <a:ext cx="50700" cy="135000"/>
          </a:xfrm>
          <a:prstGeom prst="chevron">
            <a:avLst>
              <a:gd name="adj" fmla="val 50000"/>
            </a:avLst>
          </a:prstGeom>
          <a:solidFill>
            <a:srgbClr val="888888"/>
          </a:solidFill>
          <a:ln w="9525" cap="flat" cmpd="sng">
            <a:solidFill>
              <a:srgbClr val="8888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9"/>
          <p:cNvSpPr txBox="1"/>
          <p:nvPr/>
        </p:nvSpPr>
        <p:spPr>
          <a:xfrm>
            <a:off x="468312" y="358775"/>
            <a:ext cx="74168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19"/>
          <p:cNvSpPr txBox="1"/>
          <p:nvPr/>
        </p:nvSpPr>
        <p:spPr>
          <a:xfrm>
            <a:off x="406400" y="319087"/>
            <a:ext cx="84678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 dirty="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ШИРОКИЙ ВЫБОР КАЧЕСТВЕННЫХ</a:t>
            </a:r>
            <a:endParaRPr dirty="0">
              <a:solidFill>
                <a:srgbClr val="888888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 dirty="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И АКТУАЛЬНЫХ ИЗДАНИЙ</a:t>
            </a:r>
            <a:endParaRPr dirty="0">
              <a:solidFill>
                <a:srgbClr val="888888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 dirty="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ПО НУЖНЫМ ДИСЦИПЛИНАМ</a:t>
            </a:r>
            <a:r>
              <a:rPr lang="ru-RU" sz="1600" b="1" i="0" u="none" dirty="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dirty="0">
              <a:solidFill>
                <a:srgbClr val="888888"/>
              </a:solidFill>
            </a:endParaRPr>
          </a:p>
        </p:txBody>
      </p:sp>
      <p:sp>
        <p:nvSpPr>
          <p:cNvPr id="151" name="Google Shape;151;p19"/>
          <p:cNvSpPr txBox="1"/>
          <p:nvPr/>
        </p:nvSpPr>
        <p:spPr>
          <a:xfrm>
            <a:off x="414342" y="2204941"/>
            <a:ext cx="5017200" cy="1877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ru-RU" dirty="0" err="1"/>
              <a:t>Нейросеть</a:t>
            </a:r>
            <a:r>
              <a:rPr lang="ru-RU" dirty="0"/>
              <a:t> подбирает для пользователей рекомендованные видеоролики с образовательных </a:t>
            </a:r>
            <a:r>
              <a:rPr lang="ru-RU" dirty="0" err="1"/>
              <a:t>YouTube</a:t>
            </a:r>
            <a:r>
              <a:rPr lang="ru-RU" dirty="0"/>
              <a:t>-каналов. </a:t>
            </a:r>
            <a:endParaRPr lang="ru-RU" sz="1600" dirty="0"/>
          </a:p>
          <a:p>
            <a:r>
              <a:rPr lang="ru-RU" sz="1600" dirty="0"/>
              <a:t/>
            </a:r>
            <a:br>
              <a:rPr lang="ru-RU" sz="1600" dirty="0"/>
            </a:br>
            <a:r>
              <a:rPr lang="ru-RU" dirty="0"/>
              <a:t>Предложенные материалы помогают лучше усвоить изучаемую тему и расширить свой кругозор.</a:t>
            </a:r>
            <a:endParaRPr lang="ru-RU" sz="1600" dirty="0"/>
          </a:p>
          <a:p>
            <a:r>
              <a:rPr lang="ru-RU" sz="1600" dirty="0"/>
              <a:t/>
            </a:r>
            <a:br>
              <a:rPr lang="ru-RU" sz="1600" dirty="0"/>
            </a:br>
            <a:endParaRPr dirty="0"/>
          </a:p>
        </p:txBody>
      </p:sp>
      <p:sp>
        <p:nvSpPr>
          <p:cNvPr id="152" name="Google Shape;152;p19"/>
          <p:cNvSpPr txBox="1"/>
          <p:nvPr/>
        </p:nvSpPr>
        <p:spPr>
          <a:xfrm>
            <a:off x="5424523" y="0"/>
            <a:ext cx="3889264" cy="514350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4783" y="283525"/>
            <a:ext cx="8628743" cy="485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94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0"/>
          <p:cNvSpPr txBox="1"/>
          <p:nvPr/>
        </p:nvSpPr>
        <p:spPr>
          <a:xfrm>
            <a:off x="468312" y="358775"/>
            <a:ext cx="74168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20"/>
          <p:cNvSpPr txBox="1"/>
          <p:nvPr/>
        </p:nvSpPr>
        <p:spPr>
          <a:xfrm>
            <a:off x="406400" y="319087"/>
            <a:ext cx="8467725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ДОСТУП ИЗ ЛЮБОГО МЕСТА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И С ЛЮБОГО УСТРОЙСТВА</a:t>
            </a:r>
            <a:endParaRPr/>
          </a:p>
        </p:txBody>
      </p:sp>
      <p:sp>
        <p:nvSpPr>
          <p:cNvPr id="169" name="Google Shape;169;p20"/>
          <p:cNvSpPr txBox="1"/>
          <p:nvPr/>
        </p:nvSpPr>
        <p:spPr>
          <a:xfrm>
            <a:off x="406400" y="1670537"/>
            <a:ext cx="8396400" cy="18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Verdana"/>
              <a:buNone/>
            </a:pP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Чтобы получить доступ к литературе</a:t>
            </a:r>
            <a:endParaRPr sz="15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Verdana"/>
              <a:buNone/>
            </a:pP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вне сети учебной организации,</a:t>
            </a:r>
            <a:endParaRPr sz="15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Verdana"/>
              <a:buNone/>
            </a:pPr>
            <a:r>
              <a:rPr lang="en-US" sz="1600" b="1" i="0" u="none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зарегистрируйтесь</a:t>
            </a: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  <a:endParaRPr sz="15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Verdana"/>
              <a:buNone/>
            </a:pP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Пользуйтесь</a:t>
            </a:r>
            <a:endParaRPr sz="15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Verdana"/>
              <a:buNone/>
            </a:pP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электронной библиотекой</a:t>
            </a:r>
            <a:endParaRPr sz="15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Verdana"/>
              <a:buNone/>
            </a:pPr>
            <a:r>
              <a:rPr lang="en-US" sz="1600" b="1" i="0" u="none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с любого устройства с интернетом</a:t>
            </a: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r>
              <a:rPr lang="en-US" sz="15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  </a:t>
            </a:r>
            <a:endParaRPr/>
          </a:p>
        </p:txBody>
      </p:sp>
      <p:pic>
        <p:nvPicPr>
          <p:cNvPr id="170" name="Google Shape;170;p20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7550" y="21625"/>
            <a:ext cx="4595400" cy="565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380</Words>
  <Application>Microsoft Office PowerPoint</Application>
  <PresentationFormat>Экран (16:9)</PresentationFormat>
  <Paragraphs>136</Paragraphs>
  <Slides>13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Екатерина Гиреева</dc:creator>
  <cp:lastModifiedBy>Пользователь Windows</cp:lastModifiedBy>
  <cp:revision>17</cp:revision>
  <dcterms:modified xsi:type="dcterms:W3CDTF">2024-05-07T08:16:14Z</dcterms:modified>
</cp:coreProperties>
</file>